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661" r:id="rId2"/>
    <p:sldMasterId id="2147483674" r:id="rId3"/>
    <p:sldMasterId id="2147483648" r:id="rId4"/>
  </p:sldMasterIdLst>
  <p:notesMasterIdLst>
    <p:notesMasterId r:id="rId39"/>
  </p:notesMasterIdLst>
  <p:sldIdLst>
    <p:sldId id="291" r:id="rId5"/>
    <p:sldId id="257" r:id="rId6"/>
    <p:sldId id="258" r:id="rId7"/>
    <p:sldId id="259" r:id="rId8"/>
    <p:sldId id="260" r:id="rId9"/>
    <p:sldId id="261" r:id="rId10"/>
    <p:sldId id="262" r:id="rId11"/>
    <p:sldId id="29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11656-0616-39B6-5F47-880FD922C658}" v="33" dt="2021-07-02T22:02:55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78" autoAdjust="0"/>
  </p:normalViewPr>
  <p:slideViewPr>
    <p:cSldViewPr snapToGrid="0" showGuides="1">
      <p:cViewPr varScale="1">
        <p:scale>
          <a:sx n="89" d="100"/>
          <a:sy n="89" d="100"/>
        </p:scale>
        <p:origin x="139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ryniewska Weronika (DOKT)" userId="S::01034540@pw.edu.pl::49800c23-0ddd-458f-a208-91e69bd0b3d4" providerId="AD" clId="Web-{BC411656-0616-39B6-5F47-880FD922C658}"/>
    <pc:docChg chg="addSld delSld modSld sldOrd addMainMaster modMainMaster">
      <pc:chgData name="Hryniewska Weronika (DOKT)" userId="S::01034540@pw.edu.pl::49800c23-0ddd-458f-a208-91e69bd0b3d4" providerId="AD" clId="Web-{BC411656-0616-39B6-5F47-880FD922C658}" dt="2021-07-02T22:02:55.395" v="24"/>
      <pc:docMkLst>
        <pc:docMk/>
      </pc:docMkLst>
      <pc:sldChg chg="delSp del">
        <pc:chgData name="Hryniewska Weronika (DOKT)" userId="S::01034540@pw.edu.pl::49800c23-0ddd-458f-a208-91e69bd0b3d4" providerId="AD" clId="Web-{BC411656-0616-39B6-5F47-880FD922C658}" dt="2021-07-02T21:59:34.109" v="4"/>
        <pc:sldMkLst>
          <pc:docMk/>
          <pc:sldMk cId="0" sldId="256"/>
        </pc:sldMkLst>
        <pc:spChg chg="del">
          <ac:chgData name="Hryniewska Weronika (DOKT)" userId="S::01034540@pw.edu.pl::49800c23-0ddd-458f-a208-91e69bd0b3d4" providerId="AD" clId="Web-{BC411656-0616-39B6-5F47-880FD922C658}" dt="2021-07-02T21:59:24.389" v="1"/>
          <ac:spMkLst>
            <pc:docMk/>
            <pc:sldMk cId="0" sldId="256"/>
            <ac:spMk id="133" creationId="{00000000-0000-0000-0000-000000000000}"/>
          </ac:spMkLst>
        </pc:spChg>
      </pc:sldChg>
      <pc:sldChg chg="addSp delSp">
        <pc:chgData name="Hryniewska Weronika (DOKT)" userId="S::01034540@pw.edu.pl::49800c23-0ddd-458f-a208-91e69bd0b3d4" providerId="AD" clId="Web-{BC411656-0616-39B6-5F47-880FD922C658}" dt="2021-07-02T22:02:51.832" v="22"/>
        <pc:sldMkLst>
          <pc:docMk/>
          <pc:sldMk cId="0" sldId="257"/>
        </pc:sldMkLst>
        <pc:spChg chg="add del">
          <ac:chgData name="Hryniewska Weronika (DOKT)" userId="S::01034540@pw.edu.pl::49800c23-0ddd-458f-a208-91e69bd0b3d4" providerId="AD" clId="Web-{BC411656-0616-39B6-5F47-880FD922C658}" dt="2021-07-02T22:02:51.832" v="22"/>
          <ac:spMkLst>
            <pc:docMk/>
            <pc:sldMk cId="0" sldId="257"/>
            <ac:spMk id="136" creationId="{00000000-0000-0000-0000-000000000000}"/>
          </ac:spMkLst>
        </pc:spChg>
      </pc:sldChg>
      <pc:sldChg chg="addSp delSp">
        <pc:chgData name="Hryniewska Weronika (DOKT)" userId="S::01034540@pw.edu.pl::49800c23-0ddd-458f-a208-91e69bd0b3d4" providerId="AD" clId="Web-{BC411656-0616-39B6-5F47-880FD922C658}" dt="2021-07-02T22:02:48.379" v="21"/>
        <pc:sldMkLst>
          <pc:docMk/>
          <pc:sldMk cId="0" sldId="258"/>
        </pc:sldMkLst>
        <pc:spChg chg="add del">
          <ac:chgData name="Hryniewska Weronika (DOKT)" userId="S::01034540@pw.edu.pl::49800c23-0ddd-458f-a208-91e69bd0b3d4" providerId="AD" clId="Web-{BC411656-0616-39B6-5F47-880FD922C658}" dt="2021-07-02T22:02:48.379" v="21"/>
          <ac:spMkLst>
            <pc:docMk/>
            <pc:sldMk cId="0" sldId="258"/>
            <ac:spMk id="141" creationId="{00000000-0000-0000-0000-000000000000}"/>
          </ac:spMkLst>
        </pc:spChg>
      </pc:sldChg>
      <pc:sldChg chg="mod modShow">
        <pc:chgData name="Hryniewska Weronika (DOKT)" userId="S::01034540@pw.edu.pl::49800c23-0ddd-458f-a208-91e69bd0b3d4" providerId="AD" clId="Web-{BC411656-0616-39B6-5F47-880FD922C658}" dt="2021-07-02T22:02:55.395" v="24"/>
        <pc:sldMkLst>
          <pc:docMk/>
          <pc:sldMk cId="0" sldId="261"/>
        </pc:sldMkLst>
      </pc:sldChg>
      <pc:sldChg chg="del">
        <pc:chgData name="Hryniewska Weronika (DOKT)" userId="S::01034540@pw.edu.pl::49800c23-0ddd-458f-a208-91e69bd0b3d4" providerId="AD" clId="Web-{BC411656-0616-39B6-5F47-880FD922C658}" dt="2021-07-02T22:02:16.394" v="17"/>
        <pc:sldMkLst>
          <pc:docMk/>
          <pc:sldMk cId="0" sldId="263"/>
        </pc:sldMkLst>
      </pc:sldChg>
      <pc:sldChg chg="modSp">
        <pc:chgData name="Hryniewska Weronika (DOKT)" userId="S::01034540@pw.edu.pl::49800c23-0ddd-458f-a208-91e69bd0b3d4" providerId="AD" clId="Web-{BC411656-0616-39B6-5F47-880FD922C658}" dt="2021-07-02T22:01:14.033" v="10" actId="20577"/>
        <pc:sldMkLst>
          <pc:docMk/>
          <pc:sldMk cId="0" sldId="265"/>
        </pc:sldMkLst>
        <pc:spChg chg="mod">
          <ac:chgData name="Hryniewska Weronika (DOKT)" userId="S::01034540@pw.edu.pl::49800c23-0ddd-458f-a208-91e69bd0b3d4" providerId="AD" clId="Web-{BC411656-0616-39B6-5F47-880FD922C658}" dt="2021-07-02T22:01:14.033" v="10" actId="20577"/>
          <ac:spMkLst>
            <pc:docMk/>
            <pc:sldMk cId="0" sldId="265"/>
            <ac:spMk id="174" creationId="{00000000-0000-0000-0000-000000000000}"/>
          </ac:spMkLst>
        </pc:spChg>
      </pc:sldChg>
      <pc:sldChg chg="del">
        <pc:chgData name="Hryniewska Weronika (DOKT)" userId="S::01034540@pw.edu.pl::49800c23-0ddd-458f-a208-91e69bd0b3d4" providerId="AD" clId="Web-{BC411656-0616-39B6-5F47-880FD922C658}" dt="2021-07-02T22:00:18.359" v="5"/>
        <pc:sldMkLst>
          <pc:docMk/>
          <pc:sldMk cId="0" sldId="290"/>
        </pc:sldMkLst>
      </pc:sldChg>
      <pc:sldChg chg="modSp add">
        <pc:chgData name="Hryniewska Weronika (DOKT)" userId="S::01034540@pw.edu.pl::49800c23-0ddd-458f-a208-91e69bd0b3d4" providerId="AD" clId="Web-{BC411656-0616-39B6-5F47-880FD922C658}" dt="2021-07-02T21:59:32.983" v="3" actId="20577"/>
        <pc:sldMkLst>
          <pc:docMk/>
          <pc:sldMk cId="2215771243" sldId="291"/>
        </pc:sldMkLst>
        <pc:spChg chg="mod">
          <ac:chgData name="Hryniewska Weronika (DOKT)" userId="S::01034540@pw.edu.pl::49800c23-0ddd-458f-a208-91e69bd0b3d4" providerId="AD" clId="Web-{BC411656-0616-39B6-5F47-880FD922C658}" dt="2021-07-02T21:59:32.983" v="3" actId="20577"/>
          <ac:spMkLst>
            <pc:docMk/>
            <pc:sldMk cId="2215771243" sldId="291"/>
            <ac:spMk id="2" creationId="{3977149A-0278-4E5D-B17F-5286B77834E0}"/>
          </ac:spMkLst>
        </pc:spChg>
      </pc:sldChg>
      <pc:sldChg chg="modSp add ord replId">
        <pc:chgData name="Hryniewska Weronika (DOKT)" userId="S::01034540@pw.edu.pl::49800c23-0ddd-458f-a208-91e69bd0b3d4" providerId="AD" clId="Web-{BC411656-0616-39B6-5F47-880FD922C658}" dt="2021-07-02T22:02:15.113" v="16" actId="20577"/>
        <pc:sldMkLst>
          <pc:docMk/>
          <pc:sldMk cId="3189784696" sldId="292"/>
        </pc:sldMkLst>
        <pc:spChg chg="mod">
          <ac:chgData name="Hryniewska Weronika (DOKT)" userId="S::01034540@pw.edu.pl::49800c23-0ddd-458f-a208-91e69bd0b3d4" providerId="AD" clId="Web-{BC411656-0616-39B6-5F47-880FD922C658}" dt="2021-07-02T22:02:15.113" v="16" actId="20577"/>
          <ac:spMkLst>
            <pc:docMk/>
            <pc:sldMk cId="3189784696" sldId="292"/>
            <ac:spMk id="2" creationId="{3977149A-0278-4E5D-B17F-5286B77834E0}"/>
          </ac:spMkLst>
        </pc:spChg>
      </pc:sldChg>
      <pc:sldMasterChg chg="add addSldLayout">
        <pc:chgData name="Hryniewska Weronika (DOKT)" userId="S::01034540@pw.edu.pl::49800c23-0ddd-458f-a208-91e69bd0b3d4" providerId="AD" clId="Web-{BC411656-0616-39B6-5F47-880FD922C658}" dt="2021-07-02T21:59:18.858" v="0"/>
        <pc:sldMasterMkLst>
          <pc:docMk/>
          <pc:sldMasterMk cId="363720865" sldId="2147483648"/>
        </pc:sldMasterMkLst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2739915982" sldId="2147483649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1454039677" sldId="2147483650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3679967634" sldId="2147483651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717835091" sldId="2147483652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2846788452" sldId="2147483653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1302322345" sldId="2147483654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1268103763" sldId="2147483655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2244649172" sldId="2147483656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111293559" sldId="2147483657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2701655625" sldId="2147483658"/>
          </pc:sldLayoutMkLst>
        </pc:sldLayoutChg>
        <pc:sldLayoutChg chg="ad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363720865" sldId="2147483648"/>
            <pc:sldLayoutMk cId="96194382" sldId="2147483659"/>
          </pc:sldLayoutMkLst>
        </pc:sldLayoutChg>
      </pc:sldMasterChg>
      <pc:sldMasterChg chg="replId modSldLayout">
        <pc:chgData name="Hryniewska Weronika (DOKT)" userId="S::01034540@pw.edu.pl::49800c23-0ddd-458f-a208-91e69bd0b3d4" providerId="AD" clId="Web-{BC411656-0616-39B6-5F47-880FD922C658}" dt="2021-07-02T21:59:18.858" v="0"/>
        <pc:sldMasterMkLst>
          <pc:docMk/>
          <pc:sldMasterMk cId="0" sldId="2147483687"/>
        </pc:sldMasterMkLst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88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89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90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91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92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93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94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95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96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97"/>
          </pc:sldLayoutMkLst>
        </pc:sldLayoutChg>
        <pc:sldLayoutChg chg="replId">
          <pc:chgData name="Hryniewska Weronika (DOKT)" userId="S::01034540@pw.edu.pl::49800c23-0ddd-458f-a208-91e69bd0b3d4" providerId="AD" clId="Web-{BC411656-0616-39B6-5F47-880FD922C658}" dt="2021-07-02T21:59:18.858" v="0"/>
          <pc:sldLayoutMkLst>
            <pc:docMk/>
            <pc:sldMasterMk cId="0" sldId="2147483687"/>
            <pc:sldLayoutMk cId="0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3DDF76B-CE21-497B-BC1A-A3213502CC5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Grad-CAM</a:t>
            </a:r>
          </a:p>
        </p:txBody>
      </p:sp>
      <p:sp>
        <p:nvSpPr>
          <p:cNvPr id="2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E5D401B-657A-4FE7-830B-558CC0AFCC12}" type="slidenum">
              <a:rPr lang="pl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A26DC9C-405A-42E3-9CB2-7C3A35907385}" type="slidenum">
              <a:rPr lang="pl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CAM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5C06E8D-D6AC-4462-A0EA-628BBB625FB2}" type="slidenum">
              <a:rPr lang="pl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Grad-CAM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CE80C8D-5F2D-419D-A4E8-BF0387DEAAD9}" type="slidenum">
              <a:rPr lang="pl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Grad-CAM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5BF6394-824E-4D3B-A66E-8DA20144D0E8}" type="slidenum">
              <a:rPr lang="pl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latin typeface="Arial"/>
              </a:rPr>
              <a:t>attribution maps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EC43DF2-2642-467D-A300-C3C4B90CF8E3}" type="slidenum">
              <a:rPr lang="pl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pl-PL" sz="2000" b="0" strike="noStrike" spc="-1">
                <a:latin typeface="Arial"/>
              </a:rPr>
              <a:t>Activation mapping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45C21A5-EC4E-4B4A-8949-9EA4FD0F00C1}" type="slidenum">
              <a:rPr lang="pl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A744-706B-430F-A23C-36804B95F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4593A-A102-4801-BF37-DDD7E7E40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CC7DC-DCD7-409A-93FE-0A5F636A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21AD-27F5-4FB6-A66A-0A65F59D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28C09-A303-47F3-8D51-A3AAE037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9159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159E-42CC-431D-A213-97A7FB02D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CFC2-8EE7-4EB1-BCB5-1668B59C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2E1D5-8059-457C-AD49-9CBD047B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05CCC-FD37-488D-B0A7-A6057E44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1B1C-823D-422C-A37E-73232310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396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7704-3E93-4525-9732-AB1205F4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AE4E9-7594-4081-8354-94D4D4E08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4173-E07E-42F6-A152-EE35133F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4837C-808B-4F00-8969-9AC7D5F6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BD56-F402-47FF-B06B-92C842BB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96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687A-AE52-4E88-95DF-48D87229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EBCC-76B0-4A5E-8B77-45C035871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4EBF9-A95C-4CC0-8148-4CE31F426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4F9FA-9FE0-4586-BA22-645BB72E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20CC8-B761-4657-B363-8AFC9F65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3553E-DD1D-4F52-B515-A4CEA6C2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8350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32DF-0F33-4DA7-AAF1-7320FAEB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F4F61-E8C7-41D6-AEB1-8D3BCE96F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03E3A-BBD6-4D47-ABBD-C2C03D24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0C93BD-D94A-4BDE-8206-3123AE739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8F9BD-D9D8-4341-A219-CB9411733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7828A5-279D-45E1-818E-1AAE52F1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E0E9F-BADA-46DB-8C36-D59C5F604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82CAF5-8544-40A3-BD30-5B48AA80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88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E055-11EC-4D5F-A643-F7C943EB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6BE27-A575-4127-89CD-6EA80A75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ED19D-AFB9-4A2D-9F2E-5A1D5A25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B3CD-730C-4554-A1F6-F96B4046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3223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0D063-31A7-47D4-BC0F-68510EC0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1EA9E-13EC-4680-84C3-E9FAA117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68BC-0505-47B5-892F-28CF8805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037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B14-D8B6-4B05-A70D-07AEE64F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0B569-F5BA-4B3C-9582-DD84312F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920F5-0761-46EF-AFC8-39BD85C0D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1EB59-0FE1-44F4-BB4F-3165054F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B9385-CD6A-49A4-AD30-004DA5A4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2F1B2-E900-4788-93F1-E8A5CA39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6491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3FBA-4262-4AD4-B667-6A17998B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D89B-3542-4AD9-9937-32093F803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66D94-D51B-450A-8AA9-04E881E1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5A4CA-EC21-4610-932F-129AF689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81435-2019-44FE-A365-E2FED56B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90021-CB01-4CE1-814A-9E8D3005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935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1C30-F3AF-4C46-905F-8A537AE3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DF1B1-D5E6-40FB-B9A4-6C37DB04B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9CE2-DFF6-4DFA-B054-C396A730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9BAD7-CB82-49FE-A472-8A428789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3FE8-E365-47A5-85B9-4C8D28A0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655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AF177-DE67-479F-A2A5-3F5279409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86EF3-20DD-4352-8B44-9103B589D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0F9F-0EF4-4988-BE84-4BB1C2EF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BC42D-1511-46C9-8A57-7B95F9A8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178D6-CF90-41BD-9F0E-CC7FF14C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9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l-PL" sz="6000" b="0" strike="noStrike" spc="-1">
                <a:solidFill>
                  <a:srgbClr val="000000"/>
                </a:solidFill>
                <a:latin typeface="Calibri Light"/>
              </a:rPr>
              <a:t>Kliknij, aby edytować styl</a:t>
            </a:r>
            <a:endParaRPr lang="pl-PL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7FD1B9C-008D-4497-B49A-24DAE1EB7CEA}" type="datetime">
              <a:rPr lang="pl-PL" sz="1200" b="0" strike="noStrike" spc="-1">
                <a:solidFill>
                  <a:srgbClr val="8B8B8B"/>
                </a:solidFill>
                <a:latin typeface="Calibri"/>
              </a:rPr>
              <a:t>05.07.2021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4F0A69E-FC5E-43EA-81D3-3D3897F83CB9}" type="slidenum">
              <a:rPr lang="pl-PL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 Light"/>
              </a:rPr>
              <a:t>Kliknij, aby edytować styl</a:t>
            </a:r>
            <a:endParaRPr lang="pl-P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l-PL" sz="2800" b="0" strike="noStrike" spc="-1">
                <a:solidFill>
                  <a:srgbClr val="000000"/>
                </a:solidFill>
                <a:latin typeface="Calibri"/>
              </a:rPr>
              <a:t>Kliknij, aby edytować style wzorca tekstu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Drugi poziom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Trzeci poziom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Czwarty poziom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Piąty poziom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816529B-2B4E-4E35-A71C-05EE04611DF9}" type="datetime">
              <a:rPr lang="pl-PL" sz="1200" b="0" strike="noStrike" spc="-1">
                <a:solidFill>
                  <a:srgbClr val="8B8B8B"/>
                </a:solidFill>
                <a:latin typeface="Calibri"/>
              </a:rPr>
              <a:t>05.07.2021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6C0FD90-BC2D-4118-AA16-2A58DB15E620}" type="slidenum">
              <a:rPr lang="pl-PL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l-PL" sz="6000" b="0" strike="noStrike" spc="-1">
                <a:solidFill>
                  <a:srgbClr val="000000"/>
                </a:solidFill>
                <a:latin typeface="Calibri Light"/>
              </a:rPr>
              <a:t>Kliknij, aby edytować styl</a:t>
            </a:r>
            <a:endParaRPr lang="pl-PL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pl-PL" sz="2400" b="0" strike="noStrike" spc="-1">
                <a:solidFill>
                  <a:srgbClr val="8B8B8B"/>
                </a:solidFill>
                <a:latin typeface="Calibri"/>
              </a:rPr>
              <a:t>Kliknij, aby edytować style wzorca tekstu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E512246-B2E6-4722-BB14-B1EE3A6B7AEE}" type="datetime">
              <a:rPr lang="pl-PL" sz="1200" b="0" strike="noStrike" spc="-1">
                <a:solidFill>
                  <a:srgbClr val="8B8B8B"/>
                </a:solidFill>
                <a:latin typeface="Calibri"/>
              </a:rPr>
              <a:t>05.07.2021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DB0992D-774E-452C-9952-BDD8EF9A8C04}" type="slidenum">
              <a:rPr lang="pl-PL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3F8AC-A1DB-4D01-9F88-27A2B878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A5240-473E-40F4-BD6C-6DCE22FFB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B8371-126B-43DC-94A4-BF8C80820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F4750-2914-4838-815C-A9FD60898943}" type="datetimeFigureOut">
              <a:rPr lang="en-GB" smtClean="0"/>
              <a:t>05/07/2021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6949C-0F16-4182-85F4-1BEABFCD5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60C18-B900-4573-B897-F22BA1885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9D868-3C1D-4EEC-A1F8-AE9FDCCC9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2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7149A-0278-4E5D-B17F-5286B778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pl-PL" sz="3200" dirty="0">
                <a:ea typeface="+mj-lt"/>
                <a:cs typeface="+mj-lt"/>
              </a:rPr>
              <a:t>Wyjaśnialna sztuczna inteligencja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C9762-0378-434D-A936-3F1418AF2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Weronika Hryniewska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672840" y="1371600"/>
            <a:ext cx="5037480" cy="163908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3600" b="0" strike="noStrike" spc="-1" dirty="0">
                <a:solidFill>
                  <a:srgbClr val="000000"/>
                </a:solidFill>
                <a:latin typeface="Calibri Light"/>
              </a:rPr>
              <a:t>Are such distances from the marked </a:t>
            </a:r>
            <a:r>
              <a:rPr lang="pl-PL" sz="3600" b="0" strike="noStrike" spc="-1" dirty="0" err="1">
                <a:solidFill>
                  <a:srgbClr val="000000"/>
                </a:solidFill>
                <a:latin typeface="Calibri Light"/>
              </a:rPr>
              <a:t>areas</a:t>
            </a:r>
            <a:r>
              <a:rPr lang="pl-PL" sz="36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GB" sz="3600" b="0" strike="noStrike" spc="-1" dirty="0">
                <a:solidFill>
                  <a:srgbClr val="000000"/>
                </a:solidFill>
                <a:latin typeface="Calibri Light"/>
              </a:rPr>
              <a:t>acceptable?</a:t>
            </a:r>
            <a:endParaRPr lang="pl-PL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3"/>
          <a:srcRect l="22104" t="7668" r="45591" b="11654"/>
          <a:stretch/>
        </p:blipFill>
        <p:spPr>
          <a:xfrm>
            <a:off x="6639840" y="555480"/>
            <a:ext cx="4466160" cy="629604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5400" y="5400"/>
            <a:ext cx="1219428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Brunese, L., Mercaldo, F., Reginelli, A., &amp; Santone, A. (2020). Explainable Deep Learning for Pulmonary Disease and Coronavirus COVID-19 Detection from X-rays.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Computer Methods and Programs in Biomedicine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196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105608. https://doi.org/10.1016/j.cmpb.2020.105608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741960" y="3430440"/>
            <a:ext cx="4568760" cy="301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With red arrow the radiologists marked the areas where the COVID-19 disease is manifested, as is shown from the activation maps, the proposed models rightly highlighted the areas marked by the radiologist.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38080" y="672480"/>
            <a:ext cx="10515240" cy="1031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9" name="Picture 4"/>
          <p:cNvPicPr/>
          <p:nvPr/>
        </p:nvPicPr>
        <p:blipFill>
          <a:blip r:embed="rId3"/>
          <a:srcRect l="13427" t="13333" r="13352" b="16682"/>
          <a:stretch/>
        </p:blipFill>
        <p:spPr>
          <a:xfrm>
            <a:off x="1491480" y="1725120"/>
            <a:ext cx="9480960" cy="509688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5400" y="5400"/>
            <a:ext cx="121809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Sharma, V., &amp; Dyreson, C. (2020).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COVID-19 detection using Residual Attention Network an Artificial Intelligence approach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. http://arxiv.org/abs/2006.16106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320" y="825120"/>
            <a:ext cx="3570840" cy="5207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 Light"/>
              </a:rPr>
              <a:t>Are such big areas relevant?</a:t>
            </a:r>
            <a:endParaRPr lang="pl-PL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2" name="Picture 4"/>
          <p:cNvPicPr/>
          <p:nvPr/>
        </p:nvPicPr>
        <p:blipFill>
          <a:blip r:embed="rId2"/>
          <a:srcRect l="16325" t="12539" r="17809" b="6929"/>
          <a:stretch/>
        </p:blipFill>
        <p:spPr>
          <a:xfrm>
            <a:off x="3047760" y="646560"/>
            <a:ext cx="9019440" cy="620676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-5760" y="-5760"/>
            <a:ext cx="12188880" cy="91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Karim, M. R., Döhmen, T., Rebholz-Schuhmann, D., Decker, S., Cochez, M., &amp; Beyan, O. (2020).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DeepCOVIDExplainer: Explainable COVID-19 Diagnosis Based on Chest X-ray Images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. http://arxiv.org/abs/2004.04582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440" y="0"/>
            <a:ext cx="121903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04920" indent="-304560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Chatterjee, S., Saad, F., Sarasaen, C., Ghosh, S., Khatun, R., Radeva, P., Rose, G., Stober, S., Speck, O., &amp; Nürnberger, A. (2020).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</a:rPr>
              <a:t>Exploration of Interpretability Techniques for Deep COVID-19 Classification using Chest X-ray Images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. http://arxiv.org/abs/2006.02570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5" name="Content Placeholder 6"/>
          <p:cNvPicPr/>
          <p:nvPr/>
        </p:nvPicPr>
        <p:blipFill>
          <a:blip r:embed="rId2"/>
          <a:srcRect l="2972" t="19174" r="5071" b="10138"/>
          <a:stretch/>
        </p:blipFill>
        <p:spPr>
          <a:xfrm>
            <a:off x="0" y="1586160"/>
            <a:ext cx="12191760" cy="5271480"/>
          </a:xfrm>
          <a:prstGeom prst="rect">
            <a:avLst/>
          </a:prstGeom>
          <a:ln>
            <a:noFill/>
          </a:ln>
        </p:spPr>
      </p:pic>
      <p:sp>
        <p:nvSpPr>
          <p:cNvPr id="186" name="TextShape 2"/>
          <p:cNvSpPr txBox="1"/>
          <p:nvPr/>
        </p:nvSpPr>
        <p:spPr>
          <a:xfrm>
            <a:off x="838080" y="672480"/>
            <a:ext cx="10515240" cy="1031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000"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Which visualization method is most useful?</a:t>
            </a:r>
            <a:endParaRPr lang="pl-PL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Content Placeholder 3"/>
          <p:cNvPicPr/>
          <p:nvPr/>
        </p:nvPicPr>
        <p:blipFill>
          <a:blip r:embed="rId2"/>
          <a:srcRect l="2819" t="18901" r="5224" b="10684"/>
          <a:stretch/>
        </p:blipFill>
        <p:spPr>
          <a:xfrm>
            <a:off x="0" y="1606680"/>
            <a:ext cx="12191760" cy="52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0" name="Content Placeholder 3"/>
          <p:cNvPicPr/>
          <p:nvPr/>
        </p:nvPicPr>
        <p:blipFill>
          <a:blip r:embed="rId2"/>
          <a:srcRect l="2819" t="17263" r="5224" b="12595"/>
          <a:stretch/>
        </p:blipFill>
        <p:spPr>
          <a:xfrm>
            <a:off x="0" y="1627200"/>
            <a:ext cx="12191760" cy="523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838080" y="932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Is the </a:t>
            </a:r>
            <a:r>
              <a:rPr lang="pl-PL" sz="4400" b="0" strike="noStrike" spc="-1">
                <a:solidFill>
                  <a:srgbClr val="000000"/>
                </a:solidFill>
                <a:latin typeface="Calibri Light"/>
              </a:rPr>
              <a:t>area</a:t>
            </a:r>
            <a:r>
              <a:rPr lang="en-GB" sz="4400" b="0" strike="noStrike" spc="-1">
                <a:solidFill>
                  <a:srgbClr val="000000"/>
                </a:solidFill>
                <a:latin typeface="Calibri Light"/>
              </a:rPr>
              <a:t> of changes related to the severity of the disease?</a:t>
            </a:r>
            <a:endParaRPr lang="pl-PL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2" name="Picture 4"/>
          <p:cNvPicPr/>
          <p:nvPr/>
        </p:nvPicPr>
        <p:blipFill>
          <a:blip r:embed="rId2"/>
          <a:srcRect l="16219" t="23573" r="39413" b="53249"/>
          <a:stretch/>
        </p:blipFill>
        <p:spPr>
          <a:xfrm>
            <a:off x="14760" y="2491920"/>
            <a:ext cx="12178800" cy="356436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-69120" y="-7200"/>
            <a:ext cx="1224108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Signoroni, A., Savardi, M., Benini, S., Adami, N., Leonardi, R., Gibellini, P., Vaccher, F., Ravanelli, M., Borghesi, A., Maroldi, R., &amp; Farina, D. (2020).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End-to-end learning for semiquantitative rating of COVID-19 severity on Chest X-rays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. 1–22. http://arxiv.org/abs/2006.04603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/>
          <p:cNvPicPr/>
          <p:nvPr/>
        </p:nvPicPr>
        <p:blipFill>
          <a:blip r:embed="rId2"/>
          <a:srcRect l="16293" t="60073" r="39679" b="18086"/>
          <a:stretch/>
        </p:blipFill>
        <p:spPr>
          <a:xfrm>
            <a:off x="2880" y="2217240"/>
            <a:ext cx="12085920" cy="335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4"/>
          <p:cNvPicPr/>
          <p:nvPr/>
        </p:nvPicPr>
        <p:blipFill>
          <a:blip r:embed="rId2"/>
          <a:srcRect l="17039" t="24528" r="39406" b="48812"/>
          <a:stretch/>
        </p:blipFill>
        <p:spPr>
          <a:xfrm>
            <a:off x="650880" y="1639440"/>
            <a:ext cx="11299320" cy="388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6"/>
          <p:cNvPicPr/>
          <p:nvPr/>
        </p:nvPicPr>
        <p:blipFill>
          <a:blip r:embed="rId2"/>
          <a:stretch/>
        </p:blipFill>
        <p:spPr>
          <a:xfrm>
            <a:off x="481320" y="1360800"/>
            <a:ext cx="11521440" cy="426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2"/>
          <p:cNvSpPr/>
          <p:nvPr/>
        </p:nvSpPr>
        <p:spPr>
          <a:xfrm>
            <a:off x="243720" y="256680"/>
            <a:ext cx="11703960" cy="63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Line 3"/>
          <p:cNvSpPr/>
          <p:nvPr/>
        </p:nvSpPr>
        <p:spPr>
          <a:xfrm>
            <a:off x="2895480" y="5767920"/>
            <a:ext cx="6400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Obraz 4" descr="Obraz zawierający gra, stół&#10;&#10;Opis wygenerowany automatycznie"/>
          <p:cNvPicPr/>
          <p:nvPr/>
        </p:nvPicPr>
        <p:blipFill>
          <a:blip r:embed="rId2"/>
          <a:srcRect b="3273"/>
          <a:stretch/>
        </p:blipFill>
        <p:spPr>
          <a:xfrm>
            <a:off x="243720" y="1548720"/>
            <a:ext cx="11703960" cy="3763800"/>
          </a:xfrm>
          <a:prstGeom prst="rect">
            <a:avLst/>
          </a:prstGeom>
          <a:ln>
            <a:noFill/>
          </a:ln>
        </p:spPr>
      </p:pic>
      <p:sp>
        <p:nvSpPr>
          <p:cNvPr id="140" name="CustomShape 4"/>
          <p:cNvSpPr/>
          <p:nvPr/>
        </p:nvSpPr>
        <p:spPr>
          <a:xfrm>
            <a:off x="1968120" y="6295320"/>
            <a:ext cx="10101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https://medium.com/altaml/how-explainable-artificial-intelligence-xai-can-help-us-trust-ai-8f01b574102d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Content Placeholder 3"/>
          <p:cNvPicPr/>
          <p:nvPr/>
        </p:nvPicPr>
        <p:blipFill>
          <a:blip r:embed="rId2"/>
          <a:srcRect l="10516" t="12262" r="61279" b="9088"/>
          <a:stretch/>
        </p:blipFill>
        <p:spPr>
          <a:xfrm>
            <a:off x="2309760" y="917640"/>
            <a:ext cx="7572240" cy="594000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-1440" y="0"/>
            <a:ext cx="121932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04920" indent="-304560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Ouyang, X., Huo, J., Xia, L., Shan, F., Liu, J., Mo, Z., Yan, F., Ding, Z., Yang, Q., Song, B., Shi, F., Yuan, H., Wei, Y., Cao, X., Gao, Y., Wu, D., Wang, Q., &amp; Shen, D. (2020). Dual-Sampling Attention Network for Diagnosis of COVID-19 from Community Acquired Pneumonia.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</a:rPr>
              <a:t>IEEE Transactions on Medical Imaging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</a:rPr>
              <a:t>39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(XX), 1–1. https://doi.org/10.1109/tmi.2020.2995508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The extent of lung involvement by ground glass opacity or consolidation for each lung (right lung and left lung separately) was scored as: 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0 = no involvement; 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1 = &lt;25% involvement; 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2 = 25-50% involvement; 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3 = 50- 75% involvement; 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4 = &gt;75% involvement. 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The total extent score ranged from 0 to 8 (right lung and left lung together).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The degree of opacity for each lung (right lung and left lung separately) was scored as: 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0 = no opacity; 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1 = ground glass opacity; 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2 = consolidation; 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Calibri"/>
              </a:rPr>
              <a:t>3 = white-out. 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The total opacity score ranged from 0 to 6 (right lung and left lung together)</a:t>
            </a:r>
            <a:r>
              <a:rPr lang="pl-PL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-60120" y="-15840"/>
            <a:ext cx="1225008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Cohen, J. P., Dao, L., Morrison, P., Roth, K., Bengio, Y., Shen, B., Abbasi, A., Hoshmand-Kochi, M., Ghassemi, M., Li, H., &amp; Duong, T. Q. (2020).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Predicting COVID-19 Pneumonia Severity on Chest X-ray with Deep Learning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8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(December 2019). http://arxiv.org/abs/2005.11856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2" name="Picture 4"/>
          <p:cNvPicPr/>
          <p:nvPr/>
        </p:nvPicPr>
        <p:blipFill>
          <a:blip r:embed="rId2"/>
          <a:srcRect l="10469" t="14254" r="14890" b="7332"/>
          <a:stretch/>
        </p:blipFill>
        <p:spPr>
          <a:xfrm>
            <a:off x="929160" y="363600"/>
            <a:ext cx="10319040" cy="609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800" y="-7200"/>
            <a:ext cx="1217916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Signoroni, A., Savardi, M., Benini, S., Adami, N., Leonardi, R., Gibellini, P., Vaccher, F., Ravanelli, M., Borghesi, A., Maroldi, R., &amp; Farina, D. (2020).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End-to-end learning for semiquantitative rating of COVID-19 severity on Chest X-rays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. 1–22. http://arxiv.org/abs/2006.04603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38080" y="1416960"/>
            <a:ext cx="10515240" cy="4759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9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According to it, lungs in anteroposterior (AP) or posteroanterior (PA) views, are subdivided into six zones, three for each lung: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Upper zones (A and D): above the inferior wall of the aortic arch;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Middle zones (B and E): below the inferior wall of the aortic arch and above the inferior wall of the right inferior pulmonary vein (i.e., the hilar structures);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Lower zones (C and F): below the inferior wall of the right inferior pulmonary vein (i.e., the lung bases).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For each zone, a score (ranging from 0 to 3) is assigned, based on the detected lung abnormalities: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0: no lung abnormalities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1: interstitial infiltrates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2: interstitial (dominant), and alveolar infiltrates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3: interstitial, and alveolar (dominant) infiltrate</a:t>
            </a:r>
            <a:endParaRPr lang="pl-PL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4"/>
          <p:cNvPicPr/>
          <p:nvPr/>
        </p:nvPicPr>
        <p:blipFill>
          <a:blip r:embed="rId2"/>
          <a:srcRect l="8992" t="16885" r="30854" b="20997"/>
          <a:stretch/>
        </p:blipFill>
        <p:spPr>
          <a:xfrm>
            <a:off x="251280" y="25560"/>
            <a:ext cx="11695320" cy="680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4"/>
          <p:cNvPicPr/>
          <p:nvPr/>
        </p:nvPicPr>
        <p:blipFill>
          <a:blip r:embed="rId3"/>
          <a:srcRect l="25557" t="8234" r="51636" b="49134"/>
          <a:stretch/>
        </p:blipFill>
        <p:spPr>
          <a:xfrm>
            <a:off x="293400" y="783720"/>
            <a:ext cx="5631840" cy="5915520"/>
          </a:xfrm>
          <a:prstGeom prst="rect">
            <a:avLst/>
          </a:prstGeom>
          <a:ln>
            <a:noFill/>
          </a:ln>
        </p:spPr>
      </p:pic>
      <p:pic>
        <p:nvPicPr>
          <p:cNvPr id="208" name="Picture 4"/>
          <p:cNvPicPr/>
          <p:nvPr/>
        </p:nvPicPr>
        <p:blipFill>
          <a:blip r:embed="rId3"/>
          <a:srcRect l="25602" t="51699" r="51551" b="6460"/>
          <a:stretch/>
        </p:blipFill>
        <p:spPr>
          <a:xfrm>
            <a:off x="6172920" y="762840"/>
            <a:ext cx="5830560" cy="591552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1440" y="0"/>
            <a:ext cx="121903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04920" indent="-304560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Ucar, F., &amp; Korkmaz, D. (2020). COVIDiagnosis-Net: Deep Bayes-SqueezeNet based diagnosis of the coronavirus disease 2019 (COVID-19) from X-ray images.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</a:rPr>
              <a:t>Medical Hypotheses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</a:rPr>
              <a:t>140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(April), 109761. https://doi.org/10.1016/j.mehy.2020.109761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51040" y="644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1" name="Picture 4"/>
          <p:cNvPicPr/>
          <p:nvPr/>
        </p:nvPicPr>
        <p:blipFill>
          <a:blip r:embed="rId3"/>
          <a:srcRect l="13939" t="11587" r="47579" b="20528"/>
          <a:stretch/>
        </p:blipFill>
        <p:spPr>
          <a:xfrm>
            <a:off x="3600" y="764280"/>
            <a:ext cx="5702040" cy="5638320"/>
          </a:xfrm>
          <a:prstGeom prst="rect">
            <a:avLst/>
          </a:prstGeom>
          <a:ln>
            <a:noFill/>
          </a:ln>
        </p:spPr>
      </p:pic>
      <p:pic>
        <p:nvPicPr>
          <p:cNvPr id="212" name="Picture 4"/>
          <p:cNvPicPr/>
          <p:nvPr/>
        </p:nvPicPr>
        <p:blipFill>
          <a:blip r:embed="rId3"/>
          <a:srcRect l="53711" t="11881" r="6876" b="20787"/>
          <a:stretch/>
        </p:blipFill>
        <p:spPr>
          <a:xfrm>
            <a:off x="6274080" y="693000"/>
            <a:ext cx="5917680" cy="5709600"/>
          </a:xfrm>
          <a:prstGeom prst="rect">
            <a:avLst/>
          </a:prstGeom>
          <a:ln>
            <a:noFill/>
          </a:ln>
        </p:spPr>
      </p:pic>
      <p:pic>
        <p:nvPicPr>
          <p:cNvPr id="213" name="Picture 7"/>
          <p:cNvPicPr/>
          <p:nvPr/>
        </p:nvPicPr>
        <p:blipFill>
          <a:blip r:embed="rId4"/>
          <a:stretch/>
        </p:blipFill>
        <p:spPr>
          <a:xfrm>
            <a:off x="529560" y="6154200"/>
            <a:ext cx="442440" cy="496800"/>
          </a:xfrm>
          <a:prstGeom prst="rect">
            <a:avLst/>
          </a:prstGeom>
          <a:ln>
            <a:noFill/>
          </a:ln>
        </p:spPr>
      </p:pic>
      <p:pic>
        <p:nvPicPr>
          <p:cNvPr id="214" name="Picture 7"/>
          <p:cNvPicPr/>
          <p:nvPr/>
        </p:nvPicPr>
        <p:blipFill>
          <a:blip r:embed="rId4"/>
          <a:stretch/>
        </p:blipFill>
        <p:spPr>
          <a:xfrm>
            <a:off x="6744600" y="6154200"/>
            <a:ext cx="442440" cy="496800"/>
          </a:xfrm>
          <a:prstGeom prst="rect">
            <a:avLst/>
          </a:prstGeom>
          <a:ln>
            <a:noFill/>
          </a:ln>
        </p:spPr>
      </p:pic>
      <p:pic>
        <p:nvPicPr>
          <p:cNvPr id="215" name="Picture 7"/>
          <p:cNvPicPr/>
          <p:nvPr/>
        </p:nvPicPr>
        <p:blipFill>
          <a:blip r:embed="rId4"/>
          <a:stretch/>
        </p:blipFill>
        <p:spPr>
          <a:xfrm>
            <a:off x="9796680" y="6154200"/>
            <a:ext cx="442440" cy="496800"/>
          </a:xfrm>
          <a:prstGeom prst="rect">
            <a:avLst/>
          </a:prstGeom>
          <a:ln>
            <a:noFill/>
          </a:ln>
        </p:spPr>
      </p:pic>
      <p:pic>
        <p:nvPicPr>
          <p:cNvPr id="216" name="Picture 7"/>
          <p:cNvPicPr/>
          <p:nvPr/>
        </p:nvPicPr>
        <p:blipFill>
          <a:blip r:embed="rId4"/>
          <a:stretch/>
        </p:blipFill>
        <p:spPr>
          <a:xfrm rot="10800000" flipH="1">
            <a:off x="4721400" y="6154560"/>
            <a:ext cx="419400" cy="49680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0" y="0"/>
            <a:ext cx="121917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Matsuyama, E. (2020). A Deep Learning Interpretable Model for Novel Coronavirus Disease ( COVID-19 ) Screening with Chest CT Images.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Journal of Biomedical Science and Engineering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13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(7), 140–152.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Picture 4"/>
          <p:cNvPicPr/>
          <p:nvPr/>
        </p:nvPicPr>
        <p:blipFill>
          <a:blip r:embed="rId2"/>
          <a:srcRect l="29996" t="17491" r="27232" b="13200"/>
          <a:stretch/>
        </p:blipFill>
        <p:spPr>
          <a:xfrm>
            <a:off x="2427120" y="365040"/>
            <a:ext cx="6507720" cy="5907960"/>
          </a:xfrm>
          <a:prstGeom prst="rect">
            <a:avLst/>
          </a:prstGeom>
          <a:ln>
            <a:noFill/>
          </a:ln>
        </p:spPr>
      </p:pic>
      <p:pic>
        <p:nvPicPr>
          <p:cNvPr id="220" name="Picture 7"/>
          <p:cNvPicPr/>
          <p:nvPr/>
        </p:nvPicPr>
        <p:blipFill>
          <a:blip r:embed="rId3"/>
          <a:stretch/>
        </p:blipFill>
        <p:spPr>
          <a:xfrm rot="10800000" flipH="1">
            <a:off x="4592520" y="6025320"/>
            <a:ext cx="419400" cy="496800"/>
          </a:xfrm>
          <a:prstGeom prst="rect">
            <a:avLst/>
          </a:prstGeom>
          <a:ln>
            <a:noFill/>
          </a:ln>
        </p:spPr>
      </p:pic>
      <p:pic>
        <p:nvPicPr>
          <p:cNvPr id="221" name="Picture 7"/>
          <p:cNvPicPr/>
          <p:nvPr/>
        </p:nvPicPr>
        <p:blipFill>
          <a:blip r:embed="rId3"/>
          <a:stretch/>
        </p:blipFill>
        <p:spPr>
          <a:xfrm rot="10800000" flipH="1">
            <a:off x="7817400" y="6025320"/>
            <a:ext cx="419400" cy="49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Content Placeholder 3"/>
          <p:cNvPicPr/>
          <p:nvPr/>
        </p:nvPicPr>
        <p:blipFill>
          <a:blip r:embed="rId3"/>
          <a:srcRect l="2767" t="37428" r="81487" b="1991"/>
          <a:stretch/>
        </p:blipFill>
        <p:spPr>
          <a:xfrm>
            <a:off x="322200" y="824760"/>
            <a:ext cx="5572440" cy="6033600"/>
          </a:xfrm>
          <a:prstGeom prst="rect">
            <a:avLst/>
          </a:prstGeom>
          <a:ln>
            <a:noFill/>
          </a:ln>
        </p:spPr>
      </p:pic>
      <p:pic>
        <p:nvPicPr>
          <p:cNvPr id="223" name="Content Placeholder 3"/>
          <p:cNvPicPr/>
          <p:nvPr/>
        </p:nvPicPr>
        <p:blipFill>
          <a:blip r:embed="rId3"/>
          <a:srcRect l="20020" t="15678" r="64493" b="23006"/>
          <a:stretch/>
        </p:blipFill>
        <p:spPr>
          <a:xfrm>
            <a:off x="6297120" y="833040"/>
            <a:ext cx="5400000" cy="601668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0" y="11520"/>
            <a:ext cx="12191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04920" indent="-304560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Albert, N. (2020). Evaluation of Contemporary Convolutional Neural Network Architectures for Detecting COVID-19 from Chest Radiographs.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</a:rPr>
              <a:t>ArXiv.Org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. https://arxiv.org/abs/2007.01108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25" name="Picture 7"/>
          <p:cNvPicPr/>
          <p:nvPr/>
        </p:nvPicPr>
        <p:blipFill>
          <a:blip r:embed="rId4"/>
          <a:stretch/>
        </p:blipFill>
        <p:spPr>
          <a:xfrm>
            <a:off x="11725560" y="6384960"/>
            <a:ext cx="442440" cy="496800"/>
          </a:xfrm>
          <a:prstGeom prst="rect">
            <a:avLst/>
          </a:prstGeom>
          <a:ln>
            <a:noFill/>
          </a:ln>
        </p:spPr>
      </p:pic>
      <p:pic>
        <p:nvPicPr>
          <p:cNvPr id="226" name="Picture 7"/>
          <p:cNvPicPr/>
          <p:nvPr/>
        </p:nvPicPr>
        <p:blipFill>
          <a:blip r:embed="rId4"/>
          <a:stretch/>
        </p:blipFill>
        <p:spPr>
          <a:xfrm rot="10800000" flipH="1">
            <a:off x="60480" y="6349680"/>
            <a:ext cx="419400" cy="49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4"/>
          <p:cNvPicPr/>
          <p:nvPr/>
        </p:nvPicPr>
        <p:blipFill>
          <a:blip r:embed="rId3"/>
          <a:srcRect l="19470" t="15479" r="7215" b="12014"/>
          <a:stretch/>
        </p:blipFill>
        <p:spPr>
          <a:xfrm>
            <a:off x="624240" y="877680"/>
            <a:ext cx="10685880" cy="598104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1800" y="1800"/>
            <a:ext cx="1221480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Khobahi, S., Agarwal, C., &amp; Soltanalian, M. (2020). CoroNet: A Deep Network Architecture for Semi-Supervised Task-Based Identification of COVID-19 from Chest X-ray Images.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MedRxiv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2020.04.14.20065722. https://doi.org/10.1101/2020.04.14.20065722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696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2"/>
          <p:cNvSpPr/>
          <p:nvPr/>
        </p:nvSpPr>
        <p:spPr>
          <a:xfrm>
            <a:off x="243720" y="256680"/>
            <a:ext cx="11703960" cy="63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Line 3"/>
          <p:cNvSpPr/>
          <p:nvPr/>
        </p:nvSpPr>
        <p:spPr>
          <a:xfrm>
            <a:off x="2895480" y="5767920"/>
            <a:ext cx="6400800" cy="0"/>
          </a:xfrm>
          <a:prstGeom prst="line">
            <a:avLst/>
          </a:prstGeom>
          <a:ln>
            <a:solidFill>
              <a:srgbClr val="6968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4" name="Obraz 7" descr="Obraz zawierający zrzut ekranu, parking&#10;&#10;Opis wygenerowany automatycznie"/>
          <p:cNvPicPr/>
          <p:nvPr/>
        </p:nvPicPr>
        <p:blipFill>
          <a:blip r:embed="rId2"/>
          <a:srcRect l="11523" t="5341" r="6120" b="5558"/>
          <a:stretch/>
        </p:blipFill>
        <p:spPr>
          <a:xfrm>
            <a:off x="1064160" y="256680"/>
            <a:ext cx="10063080" cy="6131160"/>
          </a:xfrm>
          <a:prstGeom prst="rect">
            <a:avLst/>
          </a:prstGeom>
          <a:ln>
            <a:noFill/>
          </a:ln>
        </p:spPr>
      </p:pic>
      <p:sp>
        <p:nvSpPr>
          <p:cNvPr id="145" name="CustomShape 4"/>
          <p:cNvSpPr/>
          <p:nvPr/>
        </p:nvSpPr>
        <p:spPr>
          <a:xfrm>
            <a:off x="5596560" y="6335640"/>
            <a:ext cx="6501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https://www.slideshare.net/ManojkumarParmar/explainable-ai-xai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0" name="Content Placeholder 3"/>
          <p:cNvPicPr/>
          <p:nvPr/>
        </p:nvPicPr>
        <p:blipFill>
          <a:blip r:embed="rId3"/>
          <a:srcRect l="3847" t="23066" r="54609" b="11192"/>
          <a:stretch/>
        </p:blipFill>
        <p:spPr>
          <a:xfrm>
            <a:off x="0" y="1297080"/>
            <a:ext cx="12191760" cy="542664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0" y="0"/>
            <a:ext cx="1219176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04920" indent="-304560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Wu, Y.-H., Gao, S.-H., Mei, J., Xu, J., Fan, D.-P., Zhao, C.-W., &amp; Cheng, M.-M. (2020).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</a:rPr>
              <a:t>JCS: An Explainable COVID-19 Diagnosis System by Joint Classification and Segmentation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. 1–11. http://arxiv.org/abs/2004.07054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4"/>
          <p:cNvPicPr/>
          <p:nvPr/>
        </p:nvPicPr>
        <p:blipFill>
          <a:blip r:embed="rId2"/>
          <a:srcRect l="18096" t="26880" r="19929" b="11608"/>
          <a:stretch/>
        </p:blipFill>
        <p:spPr>
          <a:xfrm>
            <a:off x="898920" y="912960"/>
            <a:ext cx="10366560" cy="580392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1800" y="-7200"/>
            <a:ext cx="1217052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Ahsan, M. M., Gupta, K. D., Islam, M. M., Sen, S., Rahman, M. L., &amp; Hossain, M. S. (2020).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Study of Different Deep Learning Approach with Explainable AI for Screening Patients with COVID-19 Symptoms: Using CT Scan and Chest X-ray Image Dataset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. http://arxiv.org/abs/2007.12525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0197720" y="1702080"/>
            <a:ext cx="1974960" cy="4531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The regions shaded in </a:t>
            </a:r>
            <a:r>
              <a:rPr lang="en-US" sz="2400" b="0" strike="noStrike" spc="-1">
                <a:solidFill>
                  <a:srgbClr val="FF7373"/>
                </a:solidFill>
                <a:latin typeface="Calibri Light"/>
                <a:ea typeface="Calibri Light"/>
              </a:rPr>
              <a:t>pink </a:t>
            </a:r>
            <a:r>
              <a:rPr lang="en-US" sz="2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and </a:t>
            </a:r>
            <a:r>
              <a:rPr lang="en-US" sz="2400" b="0" strike="noStrike" spc="-1">
                <a:solidFill>
                  <a:srgbClr val="92D050"/>
                </a:solidFill>
                <a:latin typeface="Calibri Light"/>
                <a:ea typeface="Calibri Light"/>
              </a:rPr>
              <a:t>green </a:t>
            </a:r>
            <a:r>
              <a:rPr lang="en-US" sz="2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detect superpixels that contributed </a:t>
            </a:r>
            <a:r>
              <a:rPr lang="en-US" sz="2400" b="0" strike="noStrike" spc="-1">
                <a:solidFill>
                  <a:srgbClr val="FF7373"/>
                </a:solidFill>
                <a:latin typeface="Calibri Light"/>
                <a:ea typeface="Calibri Light"/>
              </a:rPr>
              <a:t>to </a:t>
            </a:r>
            <a:r>
              <a:rPr lang="en-US" sz="2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and </a:t>
            </a:r>
            <a:r>
              <a:rPr lang="en-US" sz="2400" b="0" strike="noStrike" spc="-1">
                <a:solidFill>
                  <a:srgbClr val="92D050"/>
                </a:solidFill>
                <a:latin typeface="Calibri Light"/>
                <a:ea typeface="Calibri Light"/>
              </a:rPr>
              <a:t>against </a:t>
            </a:r>
            <a:r>
              <a:rPr lang="en-US" sz="2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prediction of chest radiographs and CT scans.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5" name="Picture 4"/>
          <p:cNvPicPr/>
          <p:nvPr/>
        </p:nvPicPr>
        <p:blipFill>
          <a:blip r:embed="rId2"/>
          <a:srcRect l="9276" t="14191" r="11687" b="6271"/>
          <a:stretch/>
        </p:blipFill>
        <p:spPr>
          <a:xfrm>
            <a:off x="71640" y="1451880"/>
            <a:ext cx="9549720" cy="540144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-5760" y="-5760"/>
            <a:ext cx="1218888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Jaiswal, A. K., Tiwari, P., Rathi, V. K., Qian, J., Pandey, H. M., &amp; Albuquerque, V. H. C. (2020). COVIDPEN: A Novel COVID-19 Detection Model using Chest X-Rays and CT Scans.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MedRxiv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, 2020.07.08.20149161. https://doi.org/10.1101/2020.07.08.20149161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Content Placeholder 3"/>
          <p:cNvPicPr/>
          <p:nvPr/>
        </p:nvPicPr>
        <p:blipFill>
          <a:blip r:embed="rId2"/>
          <a:srcRect l="4539" t="26702" r="55612" b="15241"/>
          <a:stretch/>
        </p:blipFill>
        <p:spPr>
          <a:xfrm>
            <a:off x="0" y="1493280"/>
            <a:ext cx="12200040" cy="499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-1440" y="0"/>
            <a:ext cx="12193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04920" indent="-304560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Wang, L., &amp; Wong, A. (2020).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</a:rPr>
              <a:t>COVID-Net: A Tailored Deep Convolutional Neural Network Design for Detection of COVID-19 Cases from Chest X-Ray Images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. 1–12. http://arxiv.org/abs/2003.09871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Content Placeholder 3"/>
          <p:cNvPicPr/>
          <p:nvPr/>
        </p:nvPicPr>
        <p:blipFill>
          <a:blip r:embed="rId2"/>
          <a:srcRect l="3638" t="8518" r="54814" b="2310"/>
          <a:stretch/>
        </p:blipFill>
        <p:spPr>
          <a:xfrm>
            <a:off x="1066320" y="687960"/>
            <a:ext cx="10057680" cy="607212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-1440" y="0"/>
            <a:ext cx="12193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04920" indent="-304560">
              <a:lnSpc>
                <a:spcPct val="100000"/>
              </a:lnSpc>
              <a:tabLst>
                <a:tab pos="0" algn="l"/>
              </a:tabLst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Zokaeinikoo, M., Mitra, P., Kumara, S., &amp; Kazemian, P. (2020). AIDCOV: An Interpretable Artificial Intelligence Model for Detection of COVID-19 from Chest Radiography Images. </a:t>
            </a:r>
            <a:r>
              <a:rPr lang="en-GB" sz="1800" b="0" i="1" strike="noStrike" spc="-1">
                <a:solidFill>
                  <a:srgbClr val="000000"/>
                </a:solidFill>
                <a:latin typeface="Calibri"/>
              </a:rPr>
              <a:t>MedRxiv</a:t>
            </a: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, 2020.05.24.20111922. https://doi.org/10.1101/2020.05.24.20111922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9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243720" y="256680"/>
            <a:ext cx="11703960" cy="63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Line 3"/>
          <p:cNvSpPr/>
          <p:nvPr/>
        </p:nvSpPr>
        <p:spPr>
          <a:xfrm>
            <a:off x="2895480" y="5767920"/>
            <a:ext cx="6400800" cy="0"/>
          </a:xfrm>
          <a:prstGeom prst="line">
            <a:avLst/>
          </a:prstGeom>
          <a:ln>
            <a:solidFill>
              <a:srgbClr val="493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Obraz 10" descr="Obraz zawierający zdjęcie, różny, zrzut ekranu, wiele&#10;&#10;Opis wygenerowany automatycznie"/>
          <p:cNvPicPr/>
          <p:nvPr/>
        </p:nvPicPr>
        <p:blipFill>
          <a:blip r:embed="rId2"/>
          <a:srcRect t="-479" r="-188" b="39612"/>
          <a:stretch/>
        </p:blipFill>
        <p:spPr>
          <a:xfrm>
            <a:off x="2716920" y="216360"/>
            <a:ext cx="6762600" cy="6350040"/>
          </a:xfrm>
          <a:prstGeom prst="rect">
            <a:avLst/>
          </a:prstGeom>
          <a:ln>
            <a:noFill/>
          </a:ln>
        </p:spPr>
      </p:pic>
      <p:sp>
        <p:nvSpPr>
          <p:cNvPr id="150" name="CustomShape 4"/>
          <p:cNvSpPr/>
          <p:nvPr/>
        </p:nvSpPr>
        <p:spPr>
          <a:xfrm>
            <a:off x="8296200" y="6292440"/>
            <a:ext cx="37735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https://arxiv.org/pdf/1610.02391.pdf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335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243720" y="256680"/>
            <a:ext cx="11703960" cy="63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3"/>
          <p:cNvSpPr/>
          <p:nvPr/>
        </p:nvSpPr>
        <p:spPr>
          <a:xfrm>
            <a:off x="2895480" y="5767920"/>
            <a:ext cx="6400800" cy="0"/>
          </a:xfrm>
          <a:prstGeom prst="line">
            <a:avLst/>
          </a:prstGeom>
          <a:ln>
            <a:solidFill>
              <a:srgbClr val="335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14"/>
          <p:cNvPicPr/>
          <p:nvPr/>
        </p:nvPicPr>
        <p:blipFill>
          <a:blip r:embed="rId2"/>
          <a:stretch/>
        </p:blipFill>
        <p:spPr>
          <a:xfrm>
            <a:off x="245520" y="970200"/>
            <a:ext cx="11687400" cy="4939200"/>
          </a:xfrm>
          <a:prstGeom prst="rect">
            <a:avLst/>
          </a:prstGeom>
          <a:ln>
            <a:noFill/>
          </a:ln>
        </p:spPr>
      </p:pic>
      <p:sp>
        <p:nvSpPr>
          <p:cNvPr id="155" name="CustomShape 4"/>
          <p:cNvSpPr/>
          <p:nvPr/>
        </p:nvSpPr>
        <p:spPr>
          <a:xfrm>
            <a:off x="7837560" y="6252480"/>
            <a:ext cx="41101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https://github.com/albermax/innvestigate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A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"/>
          <p:cNvSpPr/>
          <p:nvPr/>
        </p:nvSpPr>
        <p:spPr>
          <a:xfrm>
            <a:off x="243720" y="256680"/>
            <a:ext cx="11703960" cy="63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3"/>
          <p:cNvSpPr/>
          <p:nvPr/>
        </p:nvSpPr>
        <p:spPr>
          <a:xfrm>
            <a:off x="2895480" y="5767920"/>
            <a:ext cx="6400800" cy="0"/>
          </a:xfrm>
          <a:prstGeom prst="line">
            <a:avLst/>
          </a:prstGeom>
          <a:ln>
            <a:solidFill>
              <a:srgbClr val="5A4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9" name="Obraz 4" descr="Obraz zawierający zabawka, ptak, pomieszczenie, lodówka&#10;&#10;Opis wygenerowany automatycznie"/>
          <p:cNvPicPr/>
          <p:nvPr/>
        </p:nvPicPr>
        <p:blipFill>
          <a:blip r:embed="rId2"/>
          <a:stretch/>
        </p:blipFill>
        <p:spPr>
          <a:xfrm>
            <a:off x="2558160" y="1271520"/>
            <a:ext cx="7078680" cy="3407040"/>
          </a:xfrm>
          <a:prstGeom prst="rect">
            <a:avLst/>
          </a:prstGeom>
          <a:ln>
            <a:noFill/>
          </a:ln>
        </p:spPr>
      </p:pic>
      <p:sp>
        <p:nvSpPr>
          <p:cNvPr id="160" name="TextShape 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Local Interpretable Model-Agnostic Explanations (LIME)</a:t>
            </a:r>
            <a:endParaRPr lang="pl-P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9923760" y="1271520"/>
            <a:ext cx="20840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www.oreilly.com/content/introduction-to-local-interpretable-model-agnostic-explanations-lime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7881120" y="5286960"/>
            <a:ext cx="1915560" cy="8085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163" name="Obraz 4" descr="Obraz zawierający ssak, pies, siedzi, patrzenie&#10;&#10;Opis wygenerowany automatycznie"/>
          <p:cNvPicPr/>
          <p:nvPr/>
        </p:nvPicPr>
        <p:blipFill>
          <a:blip r:embed="rId3"/>
          <a:stretch/>
        </p:blipFill>
        <p:spPr>
          <a:xfrm>
            <a:off x="3534480" y="4830840"/>
            <a:ext cx="5123160" cy="1778760"/>
          </a:xfrm>
          <a:prstGeom prst="rect">
            <a:avLst/>
          </a:prstGeom>
          <a:ln>
            <a:noFill/>
          </a:ln>
        </p:spPr>
      </p:pic>
      <p:sp>
        <p:nvSpPr>
          <p:cNvPr id="164" name="CustomShape 7"/>
          <p:cNvSpPr/>
          <p:nvPr/>
        </p:nvSpPr>
        <p:spPr>
          <a:xfrm>
            <a:off x="8696160" y="5474520"/>
            <a:ext cx="325152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https://towardsdatascience.com/interpretable-machine-learning-for-image-classification-with-lime-ea947e82ca13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7080" y="6492240"/>
            <a:ext cx="1093572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https://www.datasciencecentral.com/profiles/blogs/a-taxonomy-of-explainable-xai-ai-models</a:t>
            </a:r>
          </a:p>
        </p:txBody>
      </p:sp>
      <p:pic>
        <p:nvPicPr>
          <p:cNvPr id="166" name="Obraz 165"/>
          <p:cNvPicPr/>
          <p:nvPr/>
        </p:nvPicPr>
        <p:blipFill>
          <a:blip r:embed="rId2"/>
          <a:stretch/>
        </p:blipFill>
        <p:spPr>
          <a:xfrm>
            <a:off x="1554480" y="198360"/>
            <a:ext cx="9235440" cy="634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7149A-0278-4E5D-B17F-5286B778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pl-PL" sz="3200" dirty="0">
                <a:ea typeface="+mj-lt"/>
                <a:cs typeface="+mj-lt"/>
              </a:rPr>
              <a:t>Przykłady metod XAI dla zdjęć płuc chorych na Covid-19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C9762-0378-434D-A936-3F1418AF2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Weronika Hryniewska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78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672480"/>
            <a:ext cx="10515240" cy="1031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Picture 4"/>
          <p:cNvPicPr/>
          <p:nvPr/>
        </p:nvPicPr>
        <p:blipFill>
          <a:blip r:embed="rId2"/>
          <a:srcRect l="11872" t="55202" r="13510" b="13526"/>
          <a:stretch/>
        </p:blipFill>
        <p:spPr>
          <a:xfrm>
            <a:off x="1172160" y="4338720"/>
            <a:ext cx="9839160" cy="2342880"/>
          </a:xfrm>
          <a:prstGeom prst="rect">
            <a:avLst/>
          </a:prstGeom>
          <a:ln>
            <a:noFill/>
          </a:ln>
        </p:spPr>
      </p:pic>
      <p:pic>
        <p:nvPicPr>
          <p:cNvPr id="172" name="Picture 4"/>
          <p:cNvPicPr/>
          <p:nvPr/>
        </p:nvPicPr>
        <p:blipFill>
          <a:blip r:embed="rId3"/>
          <a:srcRect l="13297" t="57354" r="13642" b="10429"/>
          <a:stretch/>
        </p:blipFill>
        <p:spPr>
          <a:xfrm>
            <a:off x="1172160" y="1825560"/>
            <a:ext cx="9848880" cy="243036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5400" y="5400"/>
            <a:ext cx="1216764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Abbas, A., Abdelsamea, M. M., &amp; Gaber, M. M. (2020).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Classification of COVID-19 in chest X-ray images using DeTraC deep convolutional neural network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. http://arxiv.org/abs/2003.13815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</TotalTime>
  <Words>1520</Words>
  <Application>Microsoft Office PowerPoint</Application>
  <PresentationFormat>Widescreen</PresentationFormat>
  <Paragraphs>73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Wyjaśnialna sztuczna inteligencja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Przykłady metod XAI dla zdjęć płuc chorych na Covid-19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subject/>
  <dc:creator/>
  <dc:description/>
  <cp:lastModifiedBy>Weronika Hryniewska</cp:lastModifiedBy>
  <cp:revision>322</cp:revision>
  <dcterms:created xsi:type="dcterms:W3CDTF">2012-08-15T16:54:36Z</dcterms:created>
  <dcterms:modified xsi:type="dcterms:W3CDTF">2021-07-05T16:53:01Z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36</vt:i4>
  </property>
</Properties>
</file>